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2" r:id="rId18"/>
    <p:sldId id="273" r:id="rId19"/>
    <p:sldId id="283" r:id="rId20"/>
    <p:sldId id="275" r:id="rId21"/>
    <p:sldId id="276" r:id="rId22"/>
    <p:sldId id="281" r:id="rId23"/>
    <p:sldId id="277" r:id="rId24"/>
    <p:sldId id="278" r:id="rId25"/>
    <p:sldId id="279" r:id="rId26"/>
    <p:sldId id="28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FF99"/>
    <a:srgbClr val="FFFFCC"/>
    <a:srgbClr val="FFCC99"/>
    <a:srgbClr val="FF9966"/>
    <a:srgbClr val="FF9933"/>
    <a:srgbClr val="FFCC66"/>
    <a:srgbClr val="CCFFFF"/>
    <a:srgbClr val="FF9999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1" autoAdjust="0"/>
    <p:restoredTop sz="94660"/>
  </p:normalViewPr>
  <p:slideViewPr>
    <p:cSldViewPr>
      <p:cViewPr varScale="1">
        <p:scale>
          <a:sx n="90" d="100"/>
          <a:sy n="90" d="100"/>
        </p:scale>
        <p:origin x="-120" y="-5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67E95-20D6-48E6-8DB4-91B0C1D6BF14}" type="datetimeFigureOut">
              <a:rPr lang="ru-RU" smtClean="0"/>
              <a:t>03.06.2015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C360E-A7B6-4E0B-A683-F7E06528A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22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C360E-A7B6-4E0B-A683-F7E06528A65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182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C360E-A7B6-4E0B-A683-F7E06528A65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734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C360E-A7B6-4E0B-A683-F7E06528A65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834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2000">
              <a:srgbClr val="FFFFCC"/>
            </a:gs>
            <a:gs pos="36000">
              <a:srgbClr val="FFFF99"/>
            </a:gs>
            <a:gs pos="15000">
              <a:srgbClr val="FFFF99"/>
            </a:gs>
            <a:gs pos="66000">
              <a:srgbClr val="FFFFCC"/>
            </a:gs>
            <a:gs pos="82000">
              <a:srgbClr val="FFFF99"/>
            </a:gs>
            <a:gs pos="95000">
              <a:srgbClr val="FFFF9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7776864" cy="1584176"/>
          </a:xfrm>
        </p:spPr>
        <p:txBody>
          <a:bodyPr>
            <a:normAutofit fontScale="90000"/>
          </a:bodyPr>
          <a:lstStyle/>
          <a:p>
            <a:r>
              <a:rPr lang="ru-RU" altLang="ru-RU" sz="3600" b="1" kern="0" dirty="0">
                <a:solidFill>
                  <a:srgbClr val="990000"/>
                </a:solidFill>
                <a:latin typeface="Times New Roman" pitchFamily="18" charset="0"/>
              </a:rPr>
              <a:t>Отчёт результатов</a:t>
            </a:r>
            <a:br>
              <a:rPr lang="ru-RU" altLang="ru-RU" sz="3600" b="1" kern="0" dirty="0">
                <a:solidFill>
                  <a:srgbClr val="990000"/>
                </a:solidFill>
                <a:latin typeface="Times New Roman" pitchFamily="18" charset="0"/>
              </a:rPr>
            </a:br>
            <a:r>
              <a:rPr lang="ru-RU" altLang="ru-RU" sz="3600" b="1" kern="0" dirty="0">
                <a:solidFill>
                  <a:srgbClr val="990000"/>
                </a:solidFill>
                <a:latin typeface="Times New Roman" pitchFamily="18" charset="0"/>
              </a:rPr>
              <a:t>профессиональной деятельности</a:t>
            </a:r>
            <a:r>
              <a:rPr lang="ru-RU" altLang="ru-RU" sz="3600" b="1" kern="0" dirty="0">
                <a:solidFill>
                  <a:srgbClr val="990000"/>
                </a:solidFill>
                <a:latin typeface="Arial"/>
              </a:rPr>
              <a:t> </a:t>
            </a:r>
            <a:br>
              <a:rPr lang="ru-RU" altLang="ru-RU" sz="3600" b="1" kern="0" dirty="0">
                <a:solidFill>
                  <a:srgbClr val="990000"/>
                </a:solidFill>
                <a:latin typeface="Arial"/>
              </a:rPr>
            </a:br>
            <a:r>
              <a:rPr lang="ru-RU" altLang="ru-RU" sz="2400" b="1" kern="0" dirty="0">
                <a:solidFill>
                  <a:srgbClr val="990000"/>
                </a:solidFill>
                <a:latin typeface="Times New Roman" pitchFamily="18" charset="0"/>
              </a:rPr>
              <a:t>за</a:t>
            </a:r>
            <a:r>
              <a:rPr lang="ru-RU" altLang="ru-RU" sz="4000" b="1" kern="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ru-RU" altLang="ru-RU" sz="2400" b="1" kern="0" dirty="0" smtClean="0">
                <a:solidFill>
                  <a:srgbClr val="990000"/>
                </a:solidFill>
                <a:latin typeface="Times New Roman" pitchFamily="18" charset="0"/>
              </a:rPr>
              <a:t>2011 </a:t>
            </a:r>
            <a:r>
              <a:rPr lang="ru-RU" altLang="ru-RU" sz="2400" b="1" kern="0" dirty="0">
                <a:solidFill>
                  <a:srgbClr val="990000"/>
                </a:solidFill>
                <a:latin typeface="Times New Roman" pitchFamily="18" charset="0"/>
              </a:rPr>
              <a:t>– </a:t>
            </a:r>
            <a:r>
              <a:rPr lang="ru-RU" altLang="ru-RU" sz="2400" b="1" kern="0" dirty="0" smtClean="0">
                <a:solidFill>
                  <a:srgbClr val="990000"/>
                </a:solidFill>
                <a:latin typeface="Times New Roman" pitchFamily="18" charset="0"/>
              </a:rPr>
              <a:t>2015г</a:t>
            </a:r>
            <a:r>
              <a:rPr lang="ru-RU" altLang="ru-RU" sz="4000" b="1" kern="0" dirty="0">
                <a:solidFill>
                  <a:srgbClr val="990000"/>
                </a:solidFill>
                <a:latin typeface="Times New Roman" pitchFamily="18" charset="0"/>
              </a:rPr>
              <a:t>.</a:t>
            </a:r>
            <a:endParaRPr lang="ru-RU" dirty="0">
              <a:solidFill>
                <a:srgbClr val="99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797152"/>
            <a:ext cx="4499992" cy="1296144"/>
          </a:xfrm>
        </p:spPr>
        <p:txBody>
          <a:bodyPr>
            <a:normAutofit fontScale="70000" lnSpcReduction="20000"/>
          </a:bodyPr>
          <a:lstStyle/>
          <a:p>
            <a:r>
              <a:rPr lang="ru-RU" alt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alt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первой </a:t>
            </a:r>
            <a:r>
              <a:rPr lang="ru-RU" alt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категории</a:t>
            </a:r>
            <a:br>
              <a:rPr lang="ru-RU" alt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МБДОУ д/с №27 г.3еленогорска</a:t>
            </a:r>
            <a:br>
              <a:rPr lang="ru-RU" alt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И. С Горбатова.</a:t>
            </a:r>
          </a:p>
          <a:p>
            <a:endParaRPr lang="ru-RU" altLang="ru-RU" b="1" dirty="0">
              <a:solidFill>
                <a:srgbClr val="990000"/>
              </a:solidFill>
              <a:latin typeface="Times New Roman" pitchFamily="18" charset="0"/>
            </a:endParaRPr>
          </a:p>
          <a:p>
            <a:endParaRPr lang="ru-RU" altLang="ru-RU" b="1" dirty="0"/>
          </a:p>
          <a:p>
            <a:endParaRPr lang="ru-RU" dirty="0"/>
          </a:p>
        </p:txBody>
      </p:sp>
      <p:pic>
        <p:nvPicPr>
          <p:cNvPr id="4" name="Picture 4" descr="DSCN4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8" y="2590800"/>
            <a:ext cx="3489325" cy="3505200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62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990000"/>
                </a:solidFill>
              </a:rPr>
              <a:t> </a:t>
            </a:r>
            <a:r>
              <a:rPr lang="ru-RU" sz="4000" b="1" dirty="0">
                <a:solidFill>
                  <a:srgbClr val="990000"/>
                </a:solidFill>
              </a:rPr>
              <a:t>Х</a:t>
            </a:r>
            <a:r>
              <a:rPr lang="ru-RU" sz="4000" b="1" dirty="0" smtClean="0">
                <a:solidFill>
                  <a:srgbClr val="990000"/>
                </a:solidFill>
              </a:rPr>
              <a:t>удожественно </a:t>
            </a:r>
            <a:r>
              <a:rPr lang="ru-RU" sz="4000" b="1" dirty="0">
                <a:solidFill>
                  <a:srgbClr val="990000"/>
                </a:solidFill>
              </a:rPr>
              <a:t>- </a:t>
            </a:r>
            <a:r>
              <a:rPr lang="ru-RU" sz="4000" b="1" dirty="0" smtClean="0">
                <a:solidFill>
                  <a:srgbClr val="990000"/>
                </a:solidFill>
              </a:rPr>
              <a:t>эстетическое развитие.</a:t>
            </a:r>
            <a:endParaRPr lang="ru-RU" sz="4000" b="1" dirty="0">
              <a:solidFill>
                <a:srgbClr val="990000"/>
              </a:solidFill>
            </a:endParaRPr>
          </a:p>
        </p:txBody>
      </p:sp>
      <p:pic>
        <p:nvPicPr>
          <p:cNvPr id="8194" name="Picture 2" descr="D:\инна\дети дет сад\DSC0319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9" b="2960"/>
          <a:stretch/>
        </p:blipFill>
        <p:spPr bwMode="auto">
          <a:xfrm>
            <a:off x="5718581" y="1664804"/>
            <a:ext cx="3053931" cy="2520280"/>
          </a:xfrm>
          <a:prstGeom prst="rect">
            <a:avLst/>
          </a:prstGeom>
          <a:noFill/>
          <a:ln w="57150">
            <a:solidFill>
              <a:srgbClr val="99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инна\ина работа\доклад2\DSC004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0" y="1412776"/>
            <a:ext cx="4032448" cy="3024336"/>
          </a:xfrm>
          <a:prstGeom prst="rect">
            <a:avLst/>
          </a:prstGeom>
          <a:noFill/>
          <a:ln w="57150">
            <a:solidFill>
              <a:srgbClr val="8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KLARK\Desktop\DSC01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293096"/>
            <a:ext cx="3250572" cy="2437929"/>
          </a:xfrm>
          <a:prstGeom prst="rect">
            <a:avLst/>
          </a:prstGeom>
          <a:noFill/>
          <a:ln w="57150">
            <a:solidFill>
              <a:srgbClr val="8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28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0000"/>
                </a:solidFill>
              </a:rPr>
              <a:t>«</a:t>
            </a:r>
            <a:r>
              <a:rPr lang="ru-RU" sz="40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Пластилиновая ворона».</a:t>
            </a:r>
            <a:endParaRPr lang="ru-RU" sz="40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N:\DCIM\101MSDCF\DSC009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77072"/>
            <a:ext cx="3220218" cy="2415164"/>
          </a:xfrm>
          <a:prstGeom prst="rect">
            <a:avLst/>
          </a:prstGeom>
          <a:noFill/>
          <a:ln w="57150">
            <a:solidFill>
              <a:srgbClr val="99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KLARK\Desktop\DSC009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35643"/>
            <a:ext cx="4536688" cy="3402516"/>
          </a:xfrm>
          <a:prstGeom prst="rect">
            <a:avLst/>
          </a:prstGeom>
          <a:noFill/>
          <a:ln w="57150">
            <a:solidFill>
              <a:srgbClr val="8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10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03648" y="0"/>
            <a:ext cx="705678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000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Уровень художественно – эстетического  развития.</a:t>
            </a:r>
            <a:endParaRPr kumimoji="0" lang="ru-RU" altLang="ru-RU" sz="4000" b="1" i="0" u="none" strike="noStrike" cap="none" normalizeH="0" baseline="0" dirty="0" smtClean="0">
              <a:ln>
                <a:noFill/>
              </a:ln>
              <a:solidFill>
                <a:srgbClr val="99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1" i="0" u="none" strike="noStrike" cap="none" normalizeH="0" baseline="0" dirty="0" smtClean="0">
              <a:ln>
                <a:noFill/>
              </a:ln>
              <a:solidFill>
                <a:srgbClr val="99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700141"/>
              </p:ext>
            </p:extLst>
          </p:nvPr>
        </p:nvGraphicFramePr>
        <p:xfrm>
          <a:off x="971600" y="1412776"/>
          <a:ext cx="7776865" cy="442143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666471"/>
                <a:gridCol w="1527401"/>
                <a:gridCol w="1527401"/>
                <a:gridCol w="1527401"/>
                <a:gridCol w="1528191"/>
              </a:tblGrid>
              <a:tr h="631633"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Группа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Высокий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Средний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Низкий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Кол-во детей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7449"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2011-2012 г.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(старшая)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20%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65%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15%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3266"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2012-2013 г.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(подготовит)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35%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65%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0%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7449"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2013-2014 г.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(младшая)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0%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60%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40%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1633"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2014-2015г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(средняя)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15%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65%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20%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305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427168" cy="85010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Участие.</a:t>
            </a:r>
            <a:endParaRPr lang="ru-RU" sz="40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67544" y="908720"/>
            <a:ext cx="8316416" cy="5688632"/>
          </a:xfrm>
        </p:spPr>
        <p:txBody>
          <a:bodyPr>
            <a:normAutofit fontScale="32500" lnSpcReduction="20000"/>
          </a:bodyPr>
          <a:lstStyle/>
          <a:p>
            <a:pPr>
              <a:spcAft>
                <a:spcPts val="0"/>
              </a:spcAft>
            </a:pPr>
            <a:r>
              <a:rPr lang="ru-RU" sz="6200" b="1" dirty="0" smtClean="0">
                <a:solidFill>
                  <a:srgbClr val="990000"/>
                </a:solidFill>
                <a:latin typeface="Times New Roman"/>
                <a:ea typeface="Calibri"/>
                <a:cs typeface="Times New Roman"/>
              </a:rPr>
              <a:t>2011г</a:t>
            </a:r>
            <a:r>
              <a:rPr lang="ru-RU" sz="6200" b="1" dirty="0">
                <a:solidFill>
                  <a:srgbClr val="990000"/>
                </a:solidFill>
                <a:latin typeface="Times New Roman"/>
                <a:ea typeface="Calibri"/>
                <a:cs typeface="Times New Roman"/>
              </a:rPr>
              <a:t>. – </a:t>
            </a:r>
            <a:r>
              <a:rPr lang="ru-RU" sz="6200" b="1" dirty="0" smtClean="0">
                <a:solidFill>
                  <a:srgbClr val="990000"/>
                </a:solidFill>
                <a:latin typeface="Times New Roman"/>
                <a:ea typeface="Calibri"/>
                <a:cs typeface="Times New Roman"/>
              </a:rPr>
              <a:t>диплом </a:t>
            </a:r>
            <a:r>
              <a:rPr lang="ru-RU" sz="6200" b="1" dirty="0">
                <a:solidFill>
                  <a:srgbClr val="990000"/>
                </a:solidFill>
                <a:latin typeface="Times New Roman"/>
                <a:ea typeface="Calibri"/>
                <a:cs typeface="Times New Roman"/>
              </a:rPr>
              <a:t>за участие во II Всероссийском конкурсе рисунков «</a:t>
            </a:r>
            <a:r>
              <a:rPr lang="ru-RU" sz="6200" b="1" dirty="0" err="1">
                <a:solidFill>
                  <a:srgbClr val="990000"/>
                </a:solidFill>
                <a:latin typeface="Times New Roman"/>
                <a:ea typeface="Calibri"/>
                <a:cs typeface="Times New Roman"/>
              </a:rPr>
              <a:t>Новогодик</a:t>
            </a:r>
            <a:r>
              <a:rPr lang="ru-RU" sz="6200" b="1" dirty="0">
                <a:solidFill>
                  <a:srgbClr val="990000"/>
                </a:solidFill>
                <a:latin typeface="Times New Roman"/>
                <a:ea typeface="Calibri"/>
                <a:cs typeface="Times New Roman"/>
              </a:rPr>
              <a:t>».</a:t>
            </a:r>
            <a:endParaRPr lang="ru-RU" sz="6200" b="1" dirty="0">
              <a:solidFill>
                <a:srgbClr val="99000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6200" b="1" dirty="0">
                <a:solidFill>
                  <a:srgbClr val="990000"/>
                </a:solidFill>
                <a:latin typeface="Times New Roman"/>
                <a:ea typeface="Calibri"/>
                <a:cs typeface="Times New Roman"/>
              </a:rPr>
              <a:t>2011 г.- 3 место за эстетическое оформление клумб в  подготовке к летнему оздоровительному сезону.</a:t>
            </a:r>
            <a:endParaRPr lang="ru-RU" sz="6200" b="1" dirty="0">
              <a:solidFill>
                <a:srgbClr val="99000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6200" b="1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  <a:t>2012г. – </a:t>
            </a:r>
            <a:r>
              <a:rPr lang="ru-RU" sz="6200" b="1" dirty="0" smtClean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  <a:t>благодарственное </a:t>
            </a:r>
            <a:r>
              <a:rPr lang="ru-RU" sz="6200" b="1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  <a:t>письмо  за участие в городском конкурсе «Праздник русской картошки»;</a:t>
            </a:r>
            <a:endParaRPr lang="ru-RU" sz="6200" b="1" dirty="0">
              <a:solidFill>
                <a:srgbClr val="99000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6200" b="1" dirty="0">
                <a:solidFill>
                  <a:srgbClr val="990000"/>
                </a:solidFill>
                <a:latin typeface="Times New Roman"/>
                <a:ea typeface="Calibri"/>
                <a:cs typeface="Times New Roman"/>
              </a:rPr>
              <a:t>2013г. – </a:t>
            </a:r>
            <a:r>
              <a:rPr lang="ru-RU" sz="6200" b="1" dirty="0" smtClean="0">
                <a:solidFill>
                  <a:srgbClr val="990000"/>
                </a:solidFill>
                <a:latin typeface="Times New Roman"/>
                <a:ea typeface="Calibri"/>
                <a:cs typeface="Times New Roman"/>
              </a:rPr>
              <a:t>диплом </a:t>
            </a:r>
            <a:r>
              <a:rPr lang="ru-RU" sz="6200" b="1" dirty="0">
                <a:solidFill>
                  <a:srgbClr val="990000"/>
                </a:solidFill>
                <a:latin typeface="Times New Roman"/>
                <a:ea typeface="Calibri"/>
                <a:cs typeface="Times New Roman"/>
              </a:rPr>
              <a:t>лауреата III степени Всероссийского  пластилинового конкурса   «Уши, ноги и хвосты»;</a:t>
            </a:r>
            <a:endParaRPr lang="ru-RU" sz="6200" b="1" dirty="0">
              <a:solidFill>
                <a:srgbClr val="99000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6200" b="1" dirty="0">
                <a:solidFill>
                  <a:srgbClr val="990000"/>
                </a:solidFill>
                <a:latin typeface="Times New Roman"/>
                <a:ea typeface="Calibri"/>
                <a:cs typeface="Times New Roman"/>
              </a:rPr>
              <a:t>2013г. – участие в V городском конкурсе «Дары природы», организованный МУК «Центр культуры» п. Октябрьский;</a:t>
            </a:r>
            <a:endParaRPr lang="ru-RU" sz="6200" b="1" dirty="0">
              <a:solidFill>
                <a:srgbClr val="99000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6200" b="1" dirty="0">
                <a:solidFill>
                  <a:srgbClr val="990000"/>
                </a:solidFill>
                <a:latin typeface="Times New Roman"/>
                <a:ea typeface="Calibri"/>
                <a:cs typeface="Times New Roman"/>
              </a:rPr>
              <a:t>2014г. – </a:t>
            </a:r>
            <a:r>
              <a:rPr lang="ru-RU" sz="6200" b="1" dirty="0" smtClean="0">
                <a:solidFill>
                  <a:srgbClr val="990000"/>
                </a:solidFill>
                <a:latin typeface="Times New Roman"/>
                <a:ea typeface="Calibri"/>
                <a:cs typeface="Times New Roman"/>
              </a:rPr>
              <a:t>свидетельство </a:t>
            </a:r>
            <a:r>
              <a:rPr lang="ru-RU" sz="6200" b="1" dirty="0">
                <a:solidFill>
                  <a:srgbClr val="990000"/>
                </a:solidFill>
                <a:latin typeface="Times New Roman"/>
                <a:ea typeface="Calibri"/>
                <a:cs typeface="Times New Roman"/>
              </a:rPr>
              <a:t>за участие в муниципальном этапе краевой акции «Зимняя планета детства» в номинации «Знакомая незнакомка»</a:t>
            </a:r>
            <a:endParaRPr lang="ru-RU" sz="6200" b="1" dirty="0">
              <a:solidFill>
                <a:srgbClr val="99000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6200" b="1" dirty="0">
                <a:solidFill>
                  <a:srgbClr val="990000"/>
                </a:solidFill>
                <a:latin typeface="Times New Roman"/>
                <a:ea typeface="Calibri"/>
                <a:cs typeface="Times New Roman"/>
              </a:rPr>
              <a:t>2015г.  – </a:t>
            </a:r>
            <a:r>
              <a:rPr lang="ru-RU" sz="6200" b="1" dirty="0" smtClean="0">
                <a:solidFill>
                  <a:srgbClr val="990000"/>
                </a:solidFill>
                <a:latin typeface="Times New Roman"/>
                <a:ea typeface="Calibri"/>
                <a:cs typeface="Times New Roman"/>
              </a:rPr>
              <a:t>диплом </a:t>
            </a:r>
            <a:r>
              <a:rPr lang="en-US" sz="6200" b="1" dirty="0">
                <a:solidFill>
                  <a:srgbClr val="990000"/>
                </a:solidFill>
                <a:latin typeface="Times New Roman"/>
                <a:ea typeface="Calibri"/>
                <a:cs typeface="Times New Roman"/>
              </a:rPr>
              <a:t>II </a:t>
            </a:r>
            <a:r>
              <a:rPr lang="ru-RU" sz="6200" b="1" dirty="0">
                <a:solidFill>
                  <a:srgbClr val="990000"/>
                </a:solidFill>
                <a:latin typeface="Times New Roman"/>
                <a:ea typeface="Calibri"/>
                <a:cs typeface="Times New Roman"/>
              </a:rPr>
              <a:t>степени муниципального этапа краевой акции «Зимняя планета детства» в номинации «Знакомая незнакомка».</a:t>
            </a:r>
            <a:endParaRPr lang="ru-RU" sz="6200" b="1" dirty="0">
              <a:solidFill>
                <a:srgbClr val="990000"/>
              </a:solidFill>
              <a:ea typeface="Calibri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6200" b="1" dirty="0">
                <a:solidFill>
                  <a:srgbClr val="99000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6200" b="1" dirty="0">
              <a:solidFill>
                <a:srgbClr val="990000"/>
              </a:solidFill>
              <a:ea typeface="Calibri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endParaRPr lang="ru-RU" sz="62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125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solidFill>
                  <a:srgbClr val="990000"/>
                </a:solidFill>
              </a:rPr>
              <a:t>Социально </a:t>
            </a:r>
            <a:r>
              <a:rPr lang="ru-RU" b="1" dirty="0">
                <a:solidFill>
                  <a:srgbClr val="990000"/>
                </a:solidFill>
              </a:rPr>
              <a:t>– </a:t>
            </a:r>
            <a:r>
              <a:rPr lang="ru-RU" b="1" dirty="0" smtClean="0">
                <a:solidFill>
                  <a:srgbClr val="990000"/>
                </a:solidFill>
              </a:rPr>
              <a:t>коммуникативное  развитие. </a:t>
            </a:r>
            <a:endParaRPr lang="ru-RU" b="1" dirty="0">
              <a:solidFill>
                <a:srgbClr val="990000"/>
              </a:solidFill>
            </a:endParaRPr>
          </a:p>
        </p:txBody>
      </p:sp>
      <p:pic>
        <p:nvPicPr>
          <p:cNvPr id="11267" name="Picture 3" descr="D:\инна\дети дет сад\DSC032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12976"/>
            <a:ext cx="4200466" cy="3150350"/>
          </a:xfrm>
          <a:prstGeom prst="rect">
            <a:avLst/>
          </a:prstGeom>
          <a:noFill/>
          <a:ln w="57150">
            <a:solidFill>
              <a:srgbClr val="99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N:\DCIM\101MSDCF\DSC009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320480" cy="3240360"/>
          </a:xfrm>
          <a:prstGeom prst="rect">
            <a:avLst/>
          </a:prstGeom>
          <a:noFill/>
          <a:ln w="57150">
            <a:solidFill>
              <a:srgbClr val="99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85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N:\DCIM\101MSDCF\DSC007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0"/>
            <a:ext cx="4536505" cy="3402379"/>
          </a:xfrm>
          <a:prstGeom prst="rect">
            <a:avLst/>
          </a:prstGeom>
          <a:noFill/>
          <a:ln w="57150">
            <a:solidFill>
              <a:srgbClr val="99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N:\DCIM\101MSDCF\DSC007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080" y="3005752"/>
            <a:ext cx="4673688" cy="3505266"/>
          </a:xfrm>
          <a:prstGeom prst="rect">
            <a:avLst/>
          </a:prstGeom>
          <a:noFill/>
          <a:ln w="57150">
            <a:solidFill>
              <a:srgbClr val="99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06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197845"/>
              </p:ext>
            </p:extLst>
          </p:nvPr>
        </p:nvGraphicFramePr>
        <p:xfrm>
          <a:off x="755576" y="1484784"/>
          <a:ext cx="7992888" cy="409035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712761"/>
                <a:gridCol w="1569829"/>
                <a:gridCol w="1569829"/>
                <a:gridCol w="1569829"/>
                <a:gridCol w="1570640"/>
              </a:tblGrid>
              <a:tr h="752753"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Группа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Высокий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Средний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Низкий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Кол-во детей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7447"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  2011-2012 г.         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  <a:p>
                      <a:pPr indent="2705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  (старшая) 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30%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65%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5%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19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2012-2013 г.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(подготовит)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40%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60%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0%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19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2013-2014 г.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(младшая)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10%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75%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15%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20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5978"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2014-2015г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(средняя)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20%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75%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5%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21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691680" y="0"/>
            <a:ext cx="5904656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98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              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Уровень социально – коммуникативного  развития</a:t>
            </a:r>
            <a:endParaRPr kumimoji="0" lang="ru-RU" altLang="ru-RU" sz="3200" b="1" i="0" u="none" strike="noStrike" cap="none" normalizeH="0" baseline="0" dirty="0" smtClean="0">
              <a:ln>
                <a:noFill/>
              </a:ln>
              <a:solidFill>
                <a:srgbClr val="990000"/>
              </a:solidFill>
              <a:effectLst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20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800000"/>
                </a:solidFill>
              </a:rPr>
              <a:t>Участие.</a:t>
            </a:r>
            <a:endParaRPr lang="ru-RU" sz="4000" b="1" dirty="0">
              <a:solidFill>
                <a:srgbClr val="8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8003232" cy="4929411"/>
          </a:xfrm>
        </p:spPr>
        <p:txBody>
          <a:bodyPr>
            <a:normAutofit fontScale="40000" lnSpcReduction="20000"/>
          </a:bodyPr>
          <a:lstStyle/>
          <a:p>
            <a:r>
              <a:rPr lang="ru-RU" sz="5100" b="1" dirty="0">
                <a:solidFill>
                  <a:srgbClr val="800000"/>
                </a:solidFill>
              </a:rPr>
              <a:t>2011 г.  – открытое занятие «Уважение к старшим и забота о младших», к педсовету «Морально – нравственное воспитание детей дошкольного возраста».</a:t>
            </a:r>
          </a:p>
          <a:p>
            <a:r>
              <a:rPr lang="ru-RU" sz="5100" b="1" dirty="0">
                <a:solidFill>
                  <a:srgbClr val="800000"/>
                </a:solidFill>
              </a:rPr>
              <a:t>2012г. – благодарность за активное участие в мероприятиях посвященных дню Матери;</a:t>
            </a:r>
          </a:p>
          <a:p>
            <a:r>
              <a:rPr lang="ru-RU" sz="5100" b="1" dirty="0">
                <a:solidFill>
                  <a:srgbClr val="800000"/>
                </a:solidFill>
              </a:rPr>
              <a:t>2012г. –на городском методическом объединении воспитателей  открытый показ НОД по теме «Будь хорошим товарищем»</a:t>
            </a:r>
          </a:p>
          <a:p>
            <a:r>
              <a:rPr lang="ru-RU" sz="5100" b="1" dirty="0">
                <a:solidFill>
                  <a:srgbClr val="800000"/>
                </a:solidFill>
              </a:rPr>
              <a:t>2013г. - сертификат участника городского конкурса «Развивающая игрушка для друга» посвященная международному дню инвалида;</a:t>
            </a:r>
          </a:p>
          <a:p>
            <a:r>
              <a:rPr lang="ru-RU" sz="5100" b="1" dirty="0">
                <a:solidFill>
                  <a:srgbClr val="800000"/>
                </a:solidFill>
              </a:rPr>
              <a:t>2012-2014г. – участие во Всероссийской акции «Весенняя неделя добра».</a:t>
            </a:r>
          </a:p>
          <a:p>
            <a:r>
              <a:rPr lang="ru-RU" sz="5100" b="1" dirty="0">
                <a:solidFill>
                  <a:srgbClr val="800000"/>
                </a:solidFill>
              </a:rPr>
              <a:t>2015г – на городском  методическом объединении воспитателей  презентовала стендовый доклад «Родной свой край, люби и знай».</a:t>
            </a:r>
          </a:p>
          <a:p>
            <a:pPr marL="0" indent="0">
              <a:buNone/>
            </a:pPr>
            <a:r>
              <a:rPr lang="ru-RU" sz="4400" b="1" dirty="0"/>
              <a:t> 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34921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243408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развитие.</a:t>
            </a:r>
            <a:endParaRPr lang="ru-RU" sz="40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Picture 3" descr="N:\DCIM\101MSDCF\DSC003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2696"/>
            <a:ext cx="3761882" cy="2821411"/>
          </a:xfrm>
          <a:prstGeom prst="rect">
            <a:avLst/>
          </a:prstGeom>
          <a:noFill/>
          <a:ln w="57150">
            <a:solidFill>
              <a:srgbClr val="99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Eugene\Desktop\ФОТКИ ДЛЯ САДА\DSC036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600400" cy="2700300"/>
          </a:xfrm>
          <a:prstGeom prst="rect">
            <a:avLst/>
          </a:prstGeom>
          <a:noFill/>
          <a:ln w="57150">
            <a:solidFill>
              <a:srgbClr val="99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D:\инна\ина работа\КАК\DSC005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8" b="21094"/>
          <a:stretch/>
        </p:blipFill>
        <p:spPr bwMode="auto">
          <a:xfrm>
            <a:off x="2699791" y="3694701"/>
            <a:ext cx="4284277" cy="2808312"/>
          </a:xfrm>
          <a:prstGeom prst="rect">
            <a:avLst/>
          </a:prstGeom>
          <a:noFill/>
          <a:ln w="57150">
            <a:solidFill>
              <a:srgbClr val="99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800000"/>
                </a:solidFill>
              </a:rPr>
              <a:t>Участие.</a:t>
            </a:r>
            <a:endParaRPr lang="ru-RU" sz="4000" b="1" dirty="0">
              <a:solidFill>
                <a:srgbClr val="8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211144" cy="4525963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800000"/>
                </a:solidFill>
              </a:rPr>
              <a:t>2011 г.- I место в  спортивных  соревнованиях  к 23 февраля между группами д/ сада.</a:t>
            </a:r>
          </a:p>
          <a:p>
            <a:r>
              <a:rPr lang="ru-RU" sz="2400" b="1" dirty="0">
                <a:solidFill>
                  <a:srgbClr val="800000"/>
                </a:solidFill>
              </a:rPr>
              <a:t>2011г.- 1 место в спортивной эстафете по правилам дорожного движения «Путешествие в стране </a:t>
            </a:r>
            <a:r>
              <a:rPr lang="ru-RU" sz="2400" b="1" dirty="0" err="1">
                <a:solidFill>
                  <a:srgbClr val="800000"/>
                </a:solidFill>
              </a:rPr>
              <a:t>Светофории</a:t>
            </a:r>
            <a:r>
              <a:rPr lang="ru-RU" sz="2400" b="1" dirty="0">
                <a:solidFill>
                  <a:srgbClr val="800000"/>
                </a:solidFill>
              </a:rPr>
              <a:t>» </a:t>
            </a:r>
          </a:p>
          <a:p>
            <a:r>
              <a:rPr lang="ru-RU" sz="2400" b="1" dirty="0">
                <a:solidFill>
                  <a:srgbClr val="800000"/>
                </a:solidFill>
              </a:rPr>
              <a:t>2011г. – викторина, между ст. и </a:t>
            </a:r>
            <a:r>
              <a:rPr lang="ru-RU" sz="2400" b="1" dirty="0" err="1">
                <a:solidFill>
                  <a:srgbClr val="800000"/>
                </a:solidFill>
              </a:rPr>
              <a:t>подг</a:t>
            </a:r>
            <a:r>
              <a:rPr lang="ru-RU" sz="2400" b="1" dirty="0">
                <a:solidFill>
                  <a:srgbClr val="800000"/>
                </a:solidFill>
              </a:rPr>
              <a:t>. гр. д/сада, «Что? Где? Когда?», 2 место.</a:t>
            </a:r>
          </a:p>
          <a:p>
            <a:r>
              <a:rPr lang="ru-RU" sz="2400" b="1" dirty="0">
                <a:solidFill>
                  <a:srgbClr val="800000"/>
                </a:solidFill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2420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620688"/>
            <a:ext cx="7776864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2800" b="1" u="sng" dirty="0">
                <a:solidFill>
                  <a:srgbClr val="A5002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Цель моей педагогической </a:t>
            </a:r>
            <a:r>
              <a:rPr lang="ru-RU" sz="2800" b="1" u="sng" dirty="0" smtClean="0">
                <a:solidFill>
                  <a:srgbClr val="A5002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деятельности:</a:t>
            </a:r>
            <a:endParaRPr lang="ru-RU" sz="2800" b="1" dirty="0" smtClean="0">
              <a:solidFill>
                <a:srgbClr val="A5002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A5002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Реализация </a:t>
            </a:r>
            <a:r>
              <a:rPr lang="ru-RU" sz="2000" b="1" dirty="0">
                <a:solidFill>
                  <a:srgbClr val="A5002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основной общеобразовательной программы детского сада.</a:t>
            </a:r>
            <a:endParaRPr lang="ru-RU" sz="2000" b="1" dirty="0">
              <a:solidFill>
                <a:srgbClr val="A5002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2800" b="1" u="sng" dirty="0">
                <a:solidFill>
                  <a:srgbClr val="A5002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Мои задачи как педагога:</a:t>
            </a:r>
            <a:r>
              <a:rPr lang="ru-RU" sz="2800" b="1" dirty="0">
                <a:solidFill>
                  <a:srgbClr val="A5002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A5002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marR="8890" lvl="0" indent="-342900">
              <a:spcAft>
                <a:spcPts val="0"/>
              </a:spcAft>
              <a:buFont typeface="Times New Roman"/>
              <a:buAutoNum type="arabicPeriod"/>
            </a:pPr>
            <a:r>
              <a:rPr lang="ru-RU" sz="2200" b="1" dirty="0">
                <a:solidFill>
                  <a:srgbClr val="A5002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обеспечить полноценное развитие детей во всех основных образовательных областях;</a:t>
            </a:r>
            <a:endParaRPr lang="ru-RU" sz="22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/>
              <a:buAutoNum type="arabicPeriod"/>
            </a:pPr>
            <a:r>
              <a:rPr lang="ru-RU" sz="2200" b="1" dirty="0">
                <a:solidFill>
                  <a:srgbClr val="A5002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учитывать в  образовательном процессе возрастные особенности и индивидуальные возможности детей;</a:t>
            </a:r>
            <a:endParaRPr lang="ru-RU" sz="2200" b="1" dirty="0">
              <a:solidFill>
                <a:srgbClr val="A5002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marR="8890" lvl="0" indent="-342900">
              <a:spcAft>
                <a:spcPts val="0"/>
              </a:spcAft>
              <a:buFont typeface="Times New Roman"/>
              <a:buAutoNum type="arabicPeriod"/>
            </a:pPr>
            <a:r>
              <a:rPr lang="ru-RU" sz="2200" b="1" dirty="0">
                <a:solidFill>
                  <a:srgbClr val="A5002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создать развивающую  предметно-пространственную среду;</a:t>
            </a:r>
            <a:endParaRPr lang="ru-RU" sz="22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/>
              <a:buAutoNum type="arabicPeriod"/>
            </a:pPr>
            <a:r>
              <a:rPr lang="ru-RU" sz="2200" b="1" dirty="0">
                <a:solidFill>
                  <a:srgbClr val="A5002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сохранять и укреплять здоровье детей, формировать у них привычку здорового образа жизни;</a:t>
            </a:r>
            <a:endParaRPr lang="ru-RU" sz="22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8890" lvl="0" indent="-342900">
              <a:spcAft>
                <a:spcPts val="0"/>
              </a:spcAft>
              <a:buFont typeface="Times New Roman"/>
              <a:buAutoNum type="arabicPeriod"/>
            </a:pPr>
            <a:r>
              <a:rPr lang="ru-RU" sz="2200" b="1" dirty="0">
                <a:solidFill>
                  <a:srgbClr val="A5002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выстраивать взаимодействие с семьями воспитанников для обеспечения полноценного развития детей.</a:t>
            </a:r>
            <a:endParaRPr lang="ru-RU" sz="2200" b="1" dirty="0">
              <a:solidFill>
                <a:srgbClr val="A5002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7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заболеваемости детей.</a:t>
            </a:r>
            <a:endParaRPr lang="ru-RU" sz="32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50467"/>
              </p:ext>
            </p:extLst>
          </p:nvPr>
        </p:nvGraphicFramePr>
        <p:xfrm>
          <a:off x="1187624" y="1412776"/>
          <a:ext cx="7157704" cy="475253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865146"/>
                <a:gridCol w="1789613"/>
                <a:gridCol w="1839719"/>
                <a:gridCol w="1663226"/>
              </a:tblGrid>
              <a:tr h="950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8400" algn="l"/>
                          <a:tab pos="3086100" algn="l"/>
                        </a:tabLs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Группа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8400" algn="l"/>
                          <a:tab pos="3086100" algn="l"/>
                        </a:tabLs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Кол-во детей (чел.)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8400" algn="l"/>
                          <a:tab pos="3086100" algn="l"/>
                        </a:tabLs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ОРЗ(%) 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8400" algn="l"/>
                          <a:tab pos="3086100" algn="l"/>
                        </a:tabLs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ОРЗ(%) (по городу)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05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8400" algn="l"/>
                          <a:tab pos="3086100" algn="l"/>
                        </a:tabLs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старшая </a:t>
                      </a:r>
                      <a:r>
                        <a:rPr lang="ru-RU" sz="1800" b="1" dirty="0" err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гр</a:t>
                      </a: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2011г.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8400" algn="l"/>
                          <a:tab pos="3086100" algn="l"/>
                        </a:tabLs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8400" algn="l"/>
                          <a:tab pos="3086100" algn="l"/>
                        </a:tabLs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8400" algn="l"/>
                          <a:tab pos="3086100" algn="l"/>
                        </a:tabLs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05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8400" algn="l"/>
                          <a:tab pos="3086100" algn="l"/>
                        </a:tabLst>
                      </a:pPr>
                      <a:r>
                        <a:rPr lang="ru-RU" sz="1800" b="1" dirty="0" err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подготов</a:t>
                      </a: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гр</a:t>
                      </a: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2012г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8400" algn="l"/>
                          <a:tab pos="3086100" algn="l"/>
                        </a:tabLs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8400" algn="l"/>
                          <a:tab pos="3086100" algn="l"/>
                        </a:tabLs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8400" algn="l"/>
                          <a:tab pos="3086100" algn="l"/>
                        </a:tabLs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05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8400" algn="l"/>
                          <a:tab pos="3086100" algn="l"/>
                        </a:tabLs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младшая гр. 2013г.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8400" algn="l"/>
                          <a:tab pos="3086100" algn="l"/>
                        </a:tabLs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8400" algn="l"/>
                          <a:tab pos="3086100" algn="l"/>
                        </a:tabLs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8400" algn="l"/>
                          <a:tab pos="3086100" algn="l"/>
                        </a:tabLs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05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8400" algn="l"/>
                          <a:tab pos="3086100" algn="l"/>
                        </a:tabLs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средняя  гр. 2014г.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8400" algn="l"/>
                          <a:tab pos="3086100" algn="l"/>
                        </a:tabLs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8400" algn="l"/>
                          <a:tab pos="3086100" algn="l"/>
                        </a:tabLs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8400" algn="l"/>
                          <a:tab pos="3086100" algn="l"/>
                        </a:tabLs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137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990000"/>
                </a:solidFill>
                <a:latin typeface="Times New Roman"/>
                <a:ea typeface="Calibri"/>
                <a:cs typeface="Times New Roman"/>
              </a:rPr>
              <a:t>«Мастер – класс» по теме «Использование нетрадиционного оборудования для физического развития детей». </a:t>
            </a:r>
            <a:r>
              <a:rPr lang="ru-RU" sz="2800" b="1" dirty="0">
                <a:solidFill>
                  <a:srgbClr val="990000"/>
                </a:solidFill>
                <a:ea typeface="Calibri"/>
                <a:cs typeface="Times New Roman"/>
              </a:rPr>
              <a:t/>
            </a:r>
            <a:br>
              <a:rPr lang="ru-RU" sz="2800" b="1" dirty="0">
                <a:solidFill>
                  <a:srgbClr val="990000"/>
                </a:solidFill>
                <a:ea typeface="Calibri"/>
                <a:cs typeface="Times New Roman"/>
              </a:rPr>
            </a:br>
            <a:endParaRPr lang="ru-RU" sz="2800" b="1" dirty="0">
              <a:solidFill>
                <a:srgbClr val="990000"/>
              </a:solidFill>
            </a:endParaRPr>
          </a:p>
        </p:txBody>
      </p:sp>
      <p:pic>
        <p:nvPicPr>
          <p:cNvPr id="5" name="Picture 3" descr="C:\Users\KLARK\Desktop\DSC036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629115"/>
            <a:ext cx="3096344" cy="2322258"/>
          </a:xfrm>
          <a:prstGeom prst="rect">
            <a:avLst/>
          </a:prstGeom>
          <a:noFill/>
          <a:ln w="57150">
            <a:solidFill>
              <a:srgbClr val="99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KLARK\Desktop\DSC0362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0" t="4038" b="17031"/>
          <a:stretch/>
        </p:blipFill>
        <p:spPr bwMode="auto">
          <a:xfrm>
            <a:off x="5220072" y="1556792"/>
            <a:ext cx="3598302" cy="2418925"/>
          </a:xfrm>
          <a:prstGeom prst="rect">
            <a:avLst/>
          </a:prstGeom>
          <a:noFill/>
          <a:ln w="57150">
            <a:solidFill>
              <a:srgbClr val="99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инна\дети дет сад\DSC036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940848"/>
            <a:ext cx="3639800" cy="2729850"/>
          </a:xfrm>
          <a:prstGeom prst="rect">
            <a:avLst/>
          </a:prstGeom>
          <a:noFill/>
          <a:ln w="57150">
            <a:solidFill>
              <a:srgbClr val="8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64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фотки Инна\P10209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05502"/>
            <a:ext cx="2106234" cy="2808312"/>
          </a:xfrm>
          <a:prstGeom prst="rect">
            <a:avLst/>
          </a:prstGeom>
          <a:noFill/>
          <a:ln w="57150">
            <a:solidFill>
              <a:srgbClr val="8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фотки Инна\SDC130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420" y="244853"/>
            <a:ext cx="3627955" cy="2868961"/>
          </a:xfrm>
          <a:prstGeom prst="rect">
            <a:avLst/>
          </a:prstGeom>
          <a:noFill/>
          <a:ln w="57150">
            <a:solidFill>
              <a:srgbClr val="8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LARK\Desktop\IMG_76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166" y="3331659"/>
            <a:ext cx="4752528" cy="3168352"/>
          </a:xfrm>
          <a:prstGeom prst="rect">
            <a:avLst/>
          </a:prstGeom>
          <a:noFill/>
          <a:ln w="57150">
            <a:solidFill>
              <a:srgbClr val="8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81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800000"/>
                </a:solidFill>
              </a:rPr>
              <a:t>Курсы повышения квалификации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340768"/>
            <a:ext cx="8424936" cy="478539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800000"/>
                </a:solidFill>
              </a:rPr>
              <a:t>2012г. </a:t>
            </a:r>
            <a:r>
              <a:rPr lang="ru-RU" b="1" dirty="0">
                <a:solidFill>
                  <a:srgbClr val="800000"/>
                </a:solidFill>
              </a:rPr>
              <a:t>– сертификат о повышении квалификации  по теме: «Психолого-медико-педагогическое и социальное сопровождение адаптации детей в различных типах образовательных и социальных учреждений» в объёме 20 часов.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800000"/>
                </a:solidFill>
              </a:rPr>
              <a:t>2012г. – свидетельство об обучении на городской базовой </a:t>
            </a:r>
            <a:r>
              <a:rPr lang="ru-RU" b="1" dirty="0" smtClean="0">
                <a:solidFill>
                  <a:srgbClr val="800000"/>
                </a:solidFill>
              </a:rPr>
              <a:t>площадке </a:t>
            </a:r>
            <a:r>
              <a:rPr lang="ru-RU" b="1" dirty="0">
                <a:solidFill>
                  <a:srgbClr val="800000"/>
                </a:solidFill>
              </a:rPr>
              <a:t>по теме: «Ландшафтное проектирование в образовании</a:t>
            </a:r>
            <a:r>
              <a:rPr lang="ru-RU" b="1" dirty="0" smtClean="0">
                <a:solidFill>
                  <a:srgbClr val="800000"/>
                </a:solidFill>
              </a:rPr>
              <a:t>»</a:t>
            </a:r>
            <a:r>
              <a:rPr lang="ru-RU" b="1" dirty="0">
                <a:solidFill>
                  <a:srgbClr val="800000"/>
                </a:solidFill>
              </a:rPr>
              <a:t> в объёме 40 часов.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800000"/>
                </a:solidFill>
              </a:rPr>
              <a:t>2014г</a:t>
            </a:r>
            <a:r>
              <a:rPr lang="ru-RU" b="1" dirty="0">
                <a:solidFill>
                  <a:srgbClr val="800000"/>
                </a:solidFill>
              </a:rPr>
              <a:t>. – удостоверение о повышении квалификации  по теме «Особенности реализации основной образовательной программы дошкольного образования в соответствии с ФГОС ДО» в объёме  80 часов.</a:t>
            </a:r>
          </a:p>
          <a:p>
            <a:pPr marL="0" indent="0">
              <a:buNone/>
            </a:pPr>
            <a:r>
              <a:rPr lang="ru-RU" dirty="0">
                <a:solidFill>
                  <a:srgbClr val="800000"/>
                </a:solidFill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988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931224" cy="85010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800000"/>
                </a:solidFill>
              </a:rPr>
              <a:t>Участие в мероприятиях разного уровня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6699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800000"/>
                </a:solidFill>
              </a:rPr>
              <a:t>2010 г. – диплом финалиста двух этапов городского конкурса «Воспитатель года».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800000"/>
                </a:solidFill>
              </a:rPr>
              <a:t>2011г. – диплом за участие в городском фестивале «Открытое занятие».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800000"/>
                </a:solidFill>
              </a:rPr>
              <a:t>2012г. – сертификат участника городского педагогического марафона  «Поиск. Творчество. Новаторство».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800000"/>
                </a:solidFill>
              </a:rPr>
              <a:t>2012г. – участие в интеллектуальном многоборье «Педагогический Олимп - 2012», посвященный Дню учителя;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800000"/>
                </a:solidFill>
              </a:rPr>
              <a:t>2012г. -  грамота в рамках Городского  образовательного проекта «Красивый город – руками детей».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rgbClr val="800000"/>
                </a:solidFill>
              </a:rPr>
              <a:t>2012г</a:t>
            </a:r>
            <a:r>
              <a:rPr lang="ru-RU" sz="1800" b="1" dirty="0">
                <a:solidFill>
                  <a:srgbClr val="800000"/>
                </a:solidFill>
              </a:rPr>
              <a:t>. – участник   краевой целевой программы «Дети».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rgbClr val="800000"/>
                </a:solidFill>
              </a:rPr>
              <a:t>2012г</a:t>
            </a:r>
            <a:r>
              <a:rPr lang="ru-RU" sz="1800" b="1" dirty="0">
                <a:solidFill>
                  <a:srgbClr val="800000"/>
                </a:solidFill>
              </a:rPr>
              <a:t>. – участник  проекта «Ландшафтное проектирование в образовании</a:t>
            </a:r>
            <a:r>
              <a:rPr lang="ru-RU" sz="1800" b="1" dirty="0" smtClean="0">
                <a:solidFill>
                  <a:srgbClr val="800000"/>
                </a:solidFill>
              </a:rPr>
              <a:t>».</a:t>
            </a:r>
            <a:endParaRPr lang="ru-RU" sz="1800" b="1" dirty="0">
              <a:solidFill>
                <a:srgbClr val="800000"/>
              </a:solidFill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rgbClr val="800000"/>
                </a:solidFill>
              </a:rPr>
              <a:t>2012 </a:t>
            </a:r>
            <a:r>
              <a:rPr lang="ru-RU" sz="1800" b="1" dirty="0">
                <a:solidFill>
                  <a:srgbClr val="800000"/>
                </a:solidFill>
              </a:rPr>
              <a:t>г.- организатор  педагогического  марафона  «Поиск. Творчество. Новаторство» творческой выставки поделок и работ детей и родителей д/сада, презентация выставки.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800000"/>
                </a:solidFill>
              </a:rPr>
              <a:t>2013г.- благодарственное письмо Управления образования Администрации ЗАТО за добросовестный труд, высокий профессионализм</a:t>
            </a:r>
            <a:r>
              <a:rPr lang="ru-RU" sz="1800" dirty="0" smtClean="0"/>
              <a:t>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73703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800000"/>
                </a:solidFill>
              </a:rPr>
              <a:t>2013г.- победитель (</a:t>
            </a:r>
            <a:r>
              <a:rPr lang="en-US" b="1" dirty="0">
                <a:solidFill>
                  <a:srgbClr val="800000"/>
                </a:solidFill>
              </a:rPr>
              <a:t>III</a:t>
            </a:r>
            <a:r>
              <a:rPr lang="ru-RU" b="1" dirty="0">
                <a:solidFill>
                  <a:srgbClr val="800000"/>
                </a:solidFill>
              </a:rPr>
              <a:t>место)  Регионального детского экологического фестиваля «Пусть всегда будет солнце!» в рамках Всероссийского экологического форума «Зелёная планета 2013».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800000"/>
                </a:solidFill>
              </a:rPr>
              <a:t>2014г. – сертификат участника педагогической конференции работников дошкольных образовательных учреждений г. Канска с темой: «Современные практики дошкольного образования на этапе внедрения ФГОС»</a:t>
            </a:r>
          </a:p>
          <a:p>
            <a:pPr marL="0" indent="0">
              <a:buNone/>
            </a:pPr>
            <a:r>
              <a:rPr lang="ru-RU" b="1" dirty="0">
                <a:solidFill>
                  <a:srgbClr val="800000"/>
                </a:solidFill>
              </a:rPr>
              <a:t>2014г. – сертификат участника городского фестиваля педагогического мастерства «Практическая мастерская дошкольного образования».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800000"/>
                </a:solidFill>
              </a:rPr>
              <a:t>2014г. – благодарственное письмо Управления образования Администрации ЗАТО за добросовестный труд и  высокий профессионализм.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800000"/>
                </a:solidFill>
              </a:rPr>
              <a:t>2014г. – сертификат участника  Всероссийского интернет - конкурса  «Смарт» в номинации «Уголок природы».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800000"/>
                </a:solidFill>
              </a:rPr>
              <a:t>2014г. – сертификат участника Всероссийского интернет – конкурса  «Смарт» в номинации «Мы со спортом дружим</a:t>
            </a:r>
            <a:r>
              <a:rPr lang="ru-RU" b="1" dirty="0" smtClean="0">
                <a:solidFill>
                  <a:srgbClr val="800000"/>
                </a:solidFill>
              </a:rPr>
              <a:t>».</a:t>
            </a:r>
          </a:p>
          <a:p>
            <a:pPr marL="0" indent="0">
              <a:buNone/>
            </a:pPr>
            <a:endParaRPr lang="ru-RU" b="1" dirty="0">
              <a:solidFill>
                <a:srgbClr val="80000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800000"/>
                </a:solidFill>
              </a:rPr>
              <a:t>2015г. –победитель  ( I степень)  международной Педагогической Регаты  по теме «ФГОС от А до Я»</a:t>
            </a:r>
          </a:p>
          <a:p>
            <a:endParaRPr lang="ru-RU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4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412406">
            <a:off x="395536" y="2492896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800000"/>
                </a:solidFill>
              </a:rPr>
              <a:t>Спасибо за внимание.</a:t>
            </a:r>
            <a:endParaRPr lang="ru-RU" sz="60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73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DCIM\103NIKON\DSCN01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2" t="18907" r="13783" b="12555"/>
          <a:stretch>
            <a:fillRect/>
          </a:stretch>
        </p:blipFill>
        <p:spPr>
          <a:xfrm>
            <a:off x="4710454" y="260647"/>
            <a:ext cx="4205472" cy="2924817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</p:spPr>
      </p:pic>
      <p:pic>
        <p:nvPicPr>
          <p:cNvPr id="1027" name="Picture 3" descr="D:\инна\дети дет сад\DSC001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58445"/>
            <a:ext cx="4018445" cy="3013834"/>
          </a:xfrm>
          <a:prstGeom prst="rect">
            <a:avLst/>
          </a:prstGeom>
          <a:noFill/>
          <a:ln w="57150">
            <a:solidFill>
              <a:srgbClr val="99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инна\дети дет сад\DSC001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7583"/>
            <a:ext cx="3960440" cy="2970330"/>
          </a:xfrm>
          <a:prstGeom prst="rect">
            <a:avLst/>
          </a:prstGeom>
          <a:noFill/>
          <a:ln w="57150">
            <a:solidFill>
              <a:srgbClr val="99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инна\дети дет сад\DSC001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667" y="3617398"/>
            <a:ext cx="4073173" cy="3054881"/>
          </a:xfrm>
          <a:prstGeom prst="rect">
            <a:avLst/>
          </a:prstGeom>
          <a:noFill/>
          <a:ln w="57150">
            <a:solidFill>
              <a:srgbClr val="99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83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32756"/>
            <a:ext cx="4986271" cy="4016461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5" r="10527" b="5778"/>
          <a:stretch/>
        </p:blipFill>
        <p:spPr bwMode="auto">
          <a:xfrm>
            <a:off x="328517" y="836712"/>
            <a:ext cx="3249321" cy="5256584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11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593282"/>
              </p:ext>
            </p:extLst>
          </p:nvPr>
        </p:nvGraphicFramePr>
        <p:xfrm>
          <a:off x="323528" y="1484783"/>
          <a:ext cx="8208910" cy="43924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759052"/>
                <a:gridCol w="1612256"/>
                <a:gridCol w="1612256"/>
                <a:gridCol w="1612256"/>
                <a:gridCol w="1613090"/>
              </a:tblGrid>
              <a:tr h="798634"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Группа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Высокий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Средний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Низкий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Кол-во детей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8634"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2011-2012 г.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(старшая)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10%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85%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5%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19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7952"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2012-2013 г.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(подготовит)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25%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75%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0%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19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8634"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2013-2014 г.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(младшая)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0%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70%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30%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20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8634"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2014-2015г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(средняя)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5%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85%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10%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21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501033" y="397065"/>
            <a:ext cx="86206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98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</a:t>
            </a: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Уровень познавательного развития</a:t>
            </a:r>
            <a:endParaRPr kumimoji="0" lang="ru-RU" altLang="ru-RU" sz="3200" b="1" i="0" u="none" strike="noStrike" cap="none" normalizeH="0" baseline="0" dirty="0" smtClean="0">
              <a:ln>
                <a:noFill/>
              </a:ln>
              <a:solidFill>
                <a:srgbClr val="99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0964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SC0249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811" y="228600"/>
            <a:ext cx="3979168" cy="2984376"/>
          </a:xfrm>
          <a:noFill/>
          <a:ln w="571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8" descr="DSC0252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8024" y="260648"/>
            <a:ext cx="4056451" cy="3042338"/>
          </a:xfrm>
          <a:noFill/>
          <a:ln w="571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3451784"/>
            <a:ext cx="3960440" cy="3110746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lum bright="-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8040" y="3511051"/>
            <a:ext cx="4092432" cy="3069593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96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187624" y="188640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990000"/>
                </a:solidFill>
              </a:rPr>
              <a:t>Э</a:t>
            </a:r>
            <a:r>
              <a:rPr lang="ru-RU" sz="3600" b="1" dirty="0" smtClean="0">
                <a:solidFill>
                  <a:srgbClr val="990000"/>
                </a:solidFill>
              </a:rPr>
              <a:t>кологический </a:t>
            </a:r>
            <a:r>
              <a:rPr lang="ru-RU" sz="3600" b="1" dirty="0">
                <a:solidFill>
                  <a:srgbClr val="990000"/>
                </a:solidFill>
              </a:rPr>
              <a:t>проект по теме: «Берегите птиц».</a:t>
            </a:r>
          </a:p>
        </p:txBody>
      </p:sp>
      <p:pic>
        <p:nvPicPr>
          <p:cNvPr id="1027" name="Picture 3" descr="C:\Users\KLARK\Desktop\DSC01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1484784"/>
            <a:ext cx="3623138" cy="2717353"/>
          </a:xfrm>
          <a:prstGeom prst="rect">
            <a:avLst/>
          </a:prstGeom>
          <a:noFill/>
          <a:ln w="57150">
            <a:solidFill>
              <a:srgbClr val="8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KLARK\Desktop\DSC01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528392" cy="2646294"/>
          </a:xfrm>
          <a:prstGeom prst="rect">
            <a:avLst/>
          </a:prstGeom>
          <a:noFill/>
          <a:ln w="57150">
            <a:solidFill>
              <a:srgbClr val="8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22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990000"/>
                </a:solidFill>
              </a:rPr>
              <a:t>Речевое развитие.</a:t>
            </a:r>
            <a:endParaRPr lang="ru-RU" sz="4000" b="1" dirty="0">
              <a:solidFill>
                <a:srgbClr val="990000"/>
              </a:solidFill>
            </a:endParaRPr>
          </a:p>
        </p:txBody>
      </p:sp>
      <p:pic>
        <p:nvPicPr>
          <p:cNvPr id="5122" name="Picture 2" descr="D:\инна\дети дет сад\DSC034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3922283" cy="2941712"/>
          </a:xfrm>
          <a:prstGeom prst="rect">
            <a:avLst/>
          </a:prstGeom>
          <a:noFill/>
          <a:ln w="57150">
            <a:solidFill>
              <a:srgbClr val="A5002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инна\дети дет сад\DSC035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11068"/>
            <a:ext cx="4448043" cy="3336032"/>
          </a:xfrm>
          <a:prstGeom prst="rect">
            <a:avLst/>
          </a:prstGeom>
          <a:noFill/>
          <a:ln w="57150">
            <a:solidFill>
              <a:srgbClr val="A5002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79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129878"/>
              </p:ext>
            </p:extLst>
          </p:nvPr>
        </p:nvGraphicFramePr>
        <p:xfrm>
          <a:off x="467545" y="1340766"/>
          <a:ext cx="8064895" cy="450770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772010"/>
                <a:gridCol w="1573018"/>
                <a:gridCol w="1573018"/>
                <a:gridCol w="1573018"/>
                <a:gridCol w="1573831"/>
              </a:tblGrid>
              <a:tr h="901616"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Группа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Высокий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Средний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Низкий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Кол-во детей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1616"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2011-2012 г.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(старшая)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15%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75%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10%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19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9959"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2012-2013 г.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(подготовит)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25%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75%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0%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19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2896"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2013-2014 г.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(младшая)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0%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75%</a:t>
                      </a:r>
                      <a:endParaRPr lang="ru-RU" sz="1800" b="1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25%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20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1616"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2014-2015г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(средняя)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10%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75%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15%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0000"/>
                          </a:solidFill>
                          <a:effectLst/>
                          <a:latin typeface="Times New Roman"/>
                          <a:ea typeface="Calibri"/>
                        </a:rPr>
                        <a:t>21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1764704" y="260648"/>
            <a:ext cx="928356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98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            </a:t>
            </a: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</a:t>
            </a: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Уровень речевого  развития</a:t>
            </a:r>
            <a:endParaRPr kumimoji="0" lang="ru-RU" altLang="ru-RU" sz="3200" b="1" i="0" u="none" strike="noStrike" cap="none" normalizeH="0" baseline="0" dirty="0" smtClean="0">
              <a:ln>
                <a:noFill/>
              </a:ln>
              <a:solidFill>
                <a:srgbClr val="990000"/>
              </a:solidFill>
              <a:effectLst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6002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1080</Words>
  <Application>Microsoft Office PowerPoint</Application>
  <PresentationFormat>Экран (4:3)</PresentationFormat>
  <Paragraphs>209</Paragraphs>
  <Slides>26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Отчёт результатов профессиональной деятельности  за 2011 – 2015г.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Речевое развитие.</vt:lpstr>
      <vt:lpstr>Презентация PowerPoint</vt:lpstr>
      <vt:lpstr> Художественно - эстетическое развитие.</vt:lpstr>
      <vt:lpstr>«Пластилиновая ворона».</vt:lpstr>
      <vt:lpstr>Презентация PowerPoint</vt:lpstr>
      <vt:lpstr>Участие.</vt:lpstr>
      <vt:lpstr> Социально – коммуникативное  развитие. </vt:lpstr>
      <vt:lpstr>Презентация PowerPoint</vt:lpstr>
      <vt:lpstr>Презентация PowerPoint</vt:lpstr>
      <vt:lpstr>Участие.</vt:lpstr>
      <vt:lpstr>Физическое развитие.</vt:lpstr>
      <vt:lpstr>Участие.</vt:lpstr>
      <vt:lpstr>Снижение заболеваемости детей.</vt:lpstr>
      <vt:lpstr>«Мастер – класс» по теме «Использование нетрадиционного оборудования для физического развития детей».  </vt:lpstr>
      <vt:lpstr>Презентация PowerPoint</vt:lpstr>
      <vt:lpstr>Курсы повышения квалификации</vt:lpstr>
      <vt:lpstr>Участие в мероприятиях разного уровня</vt:lpstr>
      <vt:lpstr>Презентация PowerPoint</vt:lpstr>
      <vt:lpstr>Спасибо за внимание.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результатов профессиональной деятельности  за 2011 – 2015г.</dc:title>
  <dc:creator>KLARK</dc:creator>
  <cp:lastModifiedBy>KLARK</cp:lastModifiedBy>
  <cp:revision>35</cp:revision>
  <dcterms:created xsi:type="dcterms:W3CDTF">2015-05-20T15:22:51Z</dcterms:created>
  <dcterms:modified xsi:type="dcterms:W3CDTF">2015-06-02T22:52:24Z</dcterms:modified>
</cp:coreProperties>
</file>